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Carelia" charset="1" panose="00000500000000000000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  <p:embeddedFont>
      <p:font typeface="Open Sans Bold" charset="1" panose="020B0806030504020204"/>
      <p:regular r:id="rId20"/>
    </p:embeddedFont>
    <p:embeddedFont>
      <p:font typeface="Open Sans" charset="1" panose="020B06060305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3002100"/>
          </a:xfrm>
          <a:custGeom>
            <a:avLst/>
            <a:gdLst/>
            <a:ahLst/>
            <a:cxnLst/>
            <a:rect r="r" b="b" t="t" l="l"/>
            <a:pathLst>
              <a:path h="13002100" w="18288000">
                <a:moveTo>
                  <a:pt x="0" y="0"/>
                </a:moveTo>
                <a:lnTo>
                  <a:pt x="18288000" y="0"/>
                </a:lnTo>
                <a:lnTo>
                  <a:pt x="18288000" y="13002100"/>
                </a:lnTo>
                <a:lnTo>
                  <a:pt x="0" y="1300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289817"/>
            <a:ext cx="16230600" cy="6620314"/>
          </a:xfrm>
          <a:custGeom>
            <a:avLst/>
            <a:gdLst/>
            <a:ahLst/>
            <a:cxnLst/>
            <a:rect r="r" b="b" t="t" l="l"/>
            <a:pathLst>
              <a:path h="6620314" w="16230600">
                <a:moveTo>
                  <a:pt x="0" y="0"/>
                </a:moveTo>
                <a:lnTo>
                  <a:pt x="16230600" y="0"/>
                </a:lnTo>
                <a:lnTo>
                  <a:pt x="16230600" y="6620314"/>
                </a:lnTo>
                <a:lnTo>
                  <a:pt x="0" y="66203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6785" r="0" b="-1278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8947" y="-326658"/>
            <a:ext cx="5163270" cy="2710717"/>
          </a:xfrm>
          <a:custGeom>
            <a:avLst/>
            <a:gdLst/>
            <a:ahLst/>
            <a:cxnLst/>
            <a:rect r="r" b="b" t="t" l="l"/>
            <a:pathLst>
              <a:path h="2710717" w="5163270">
                <a:moveTo>
                  <a:pt x="0" y="0"/>
                </a:moveTo>
                <a:lnTo>
                  <a:pt x="5163270" y="0"/>
                </a:lnTo>
                <a:lnTo>
                  <a:pt x="5163270" y="2710716"/>
                </a:lnTo>
                <a:lnTo>
                  <a:pt x="0" y="27107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289564" y="3920016"/>
            <a:ext cx="18867128" cy="3434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60"/>
              </a:lnSpc>
            </a:pPr>
            <a:r>
              <a:rPr lang="en-US" sz="9900">
                <a:solidFill>
                  <a:srgbClr val="623131"/>
                </a:solidFill>
                <a:latin typeface="Carelia"/>
                <a:ea typeface="Carelia"/>
                <a:cs typeface="Carelia"/>
                <a:sym typeface="Carelia"/>
              </a:rPr>
              <a:t>COCINA DE LA REVISIÓN BIBLIOGRÁFICA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16775" y="7613265"/>
            <a:ext cx="4412641" cy="2296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7"/>
              </a:lnSpc>
            </a:pPr>
            <a:r>
              <a:rPr lang="en-US" sz="2155">
                <a:solidFill>
                  <a:srgbClr val="350B0B"/>
                </a:solidFill>
                <a:latin typeface="Poppins"/>
                <a:ea typeface="Poppins"/>
                <a:cs typeface="Poppins"/>
                <a:sym typeface="Poppins"/>
              </a:rPr>
              <a:t>Universidad Alberto Hurtado</a:t>
            </a:r>
          </a:p>
          <a:p>
            <a:pPr algn="ctr">
              <a:lnSpc>
                <a:spcPts val="3017"/>
              </a:lnSpc>
            </a:pPr>
            <a:r>
              <a:rPr lang="en-US" sz="2155">
                <a:solidFill>
                  <a:srgbClr val="350B0B"/>
                </a:solidFill>
                <a:latin typeface="Poppins"/>
                <a:ea typeface="Poppins"/>
                <a:cs typeface="Poppins"/>
                <a:sym typeface="Poppins"/>
              </a:rPr>
              <a:t>Cátedra: OFC Trucos del oficio</a:t>
            </a:r>
          </a:p>
          <a:p>
            <a:pPr algn="ctr">
              <a:lnSpc>
                <a:spcPts val="3017"/>
              </a:lnSpc>
            </a:pPr>
            <a:r>
              <a:rPr lang="en-US" sz="2155">
                <a:solidFill>
                  <a:srgbClr val="350B0B"/>
                </a:solidFill>
                <a:latin typeface="Poppins"/>
                <a:ea typeface="Poppins"/>
                <a:cs typeface="Poppins"/>
                <a:sym typeface="Poppins"/>
              </a:rPr>
              <a:t>Profesor: Sebastián Muñoz</a:t>
            </a:r>
          </a:p>
          <a:p>
            <a:pPr algn="ctr">
              <a:lnSpc>
                <a:spcPts val="3017"/>
              </a:lnSpc>
            </a:pPr>
            <a:r>
              <a:rPr lang="en-US" sz="2155">
                <a:solidFill>
                  <a:srgbClr val="350B0B"/>
                </a:solidFill>
                <a:latin typeface="Poppins"/>
                <a:ea typeface="Poppins"/>
                <a:cs typeface="Poppins"/>
                <a:sym typeface="Poppins"/>
              </a:rPr>
              <a:t>Estudiante: Carla Jorquera</a:t>
            </a:r>
          </a:p>
          <a:p>
            <a:pPr algn="ctr">
              <a:lnSpc>
                <a:spcPts val="3017"/>
              </a:lnSpc>
            </a:pPr>
            <a:r>
              <a:rPr lang="en-US" sz="2155">
                <a:solidFill>
                  <a:srgbClr val="350B0B"/>
                </a:solidFill>
                <a:latin typeface="Poppins"/>
                <a:ea typeface="Poppins"/>
                <a:cs typeface="Poppins"/>
                <a:sym typeface="Poppins"/>
              </a:rPr>
              <a:t>Fecha: 08/05/2025</a:t>
            </a:r>
          </a:p>
          <a:p>
            <a:pPr algn="ctr">
              <a:lnSpc>
                <a:spcPts val="3017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272115" y="0"/>
            <a:ext cx="40832231" cy="10287000"/>
            <a:chOff x="0" y="0"/>
            <a:chExt cx="54442974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47658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6295316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22455" y="1028700"/>
            <a:ext cx="17231467" cy="8229600"/>
          </a:xfrm>
          <a:custGeom>
            <a:avLst/>
            <a:gdLst/>
            <a:ahLst/>
            <a:cxnLst/>
            <a:rect r="r" b="b" t="t" l="l"/>
            <a:pathLst>
              <a:path h="8229600" w="17231467">
                <a:moveTo>
                  <a:pt x="0" y="0"/>
                </a:moveTo>
                <a:lnTo>
                  <a:pt x="17231467" y="0"/>
                </a:lnTo>
                <a:lnTo>
                  <a:pt x="1723146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2411" r="0" b="-2241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2591569" y="1512658"/>
            <a:ext cx="23471139" cy="75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6"/>
              </a:lnSpc>
            </a:pPr>
            <a:r>
              <a:rPr lang="en-US" sz="4404">
                <a:solidFill>
                  <a:srgbClr val="623131"/>
                </a:solidFill>
                <a:latin typeface="Carelia"/>
                <a:ea typeface="Carelia"/>
                <a:cs typeface="Carelia"/>
                <a:sym typeface="Carelia"/>
              </a:rPr>
              <a:t>ESTADO DEL ARTE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18687" y="3707130"/>
            <a:ext cx="11444872" cy="275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>
                <a:solidFill>
                  <a:srgbClr val="350B0B"/>
                </a:solidFill>
                <a:latin typeface="Poppins"/>
                <a:ea typeface="Poppins"/>
                <a:cs typeface="Poppins"/>
                <a:sym typeface="Poppins"/>
              </a:rPr>
              <a:t>Trabajo pendiente</a:t>
            </a:r>
          </a:p>
          <a:p>
            <a:pPr algn="ctr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sz="3900">
                <a:solidFill>
                  <a:srgbClr val="350B0B"/>
                </a:solidFill>
                <a:latin typeface="Poppins"/>
                <a:ea typeface="Poppins"/>
                <a:cs typeface="Poppins"/>
                <a:sym typeface="Poppins"/>
              </a:rPr>
              <a:t>Agregar 10 trabajos más a Zotero en indagación bibiográfica</a:t>
            </a:r>
          </a:p>
          <a:p>
            <a:pPr algn="ctr" marL="842010" indent="-421005" lvl="1">
              <a:lnSpc>
                <a:spcPts val="5459"/>
              </a:lnSpc>
              <a:spcBef>
                <a:spcPct val="0"/>
              </a:spcBef>
              <a:buFont typeface="Arial"/>
              <a:buChar char="•"/>
            </a:pPr>
            <a:r>
              <a:rPr lang="en-US" sz="3900">
                <a:solidFill>
                  <a:srgbClr val="350B0B"/>
                </a:solidFill>
                <a:latin typeface="Poppins"/>
                <a:ea typeface="Poppins"/>
                <a:cs typeface="Poppins"/>
                <a:sym typeface="Poppins"/>
              </a:rPr>
              <a:t>Elegir 5 casos acordes a mi investigación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3002100"/>
          </a:xfrm>
          <a:custGeom>
            <a:avLst/>
            <a:gdLst/>
            <a:ahLst/>
            <a:cxnLst/>
            <a:rect r="r" b="b" t="t" l="l"/>
            <a:pathLst>
              <a:path h="13002100" w="18288000">
                <a:moveTo>
                  <a:pt x="0" y="0"/>
                </a:moveTo>
                <a:lnTo>
                  <a:pt x="18288000" y="0"/>
                </a:lnTo>
                <a:lnTo>
                  <a:pt x="18288000" y="13002100"/>
                </a:lnTo>
                <a:lnTo>
                  <a:pt x="0" y="1300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569357"/>
            <a:ext cx="16230600" cy="3796964"/>
          </a:xfrm>
          <a:custGeom>
            <a:avLst/>
            <a:gdLst/>
            <a:ahLst/>
            <a:cxnLst/>
            <a:rect r="r" b="b" t="t" l="l"/>
            <a:pathLst>
              <a:path h="3796964" w="16230600">
                <a:moveTo>
                  <a:pt x="0" y="0"/>
                </a:moveTo>
                <a:lnTo>
                  <a:pt x="16230600" y="0"/>
                </a:lnTo>
                <a:lnTo>
                  <a:pt x="16230600" y="3796964"/>
                </a:lnTo>
                <a:lnTo>
                  <a:pt x="0" y="37969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6372" r="0" b="-8928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59016" y="4237838"/>
            <a:ext cx="11769967" cy="1882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99"/>
              </a:lnSpc>
            </a:pPr>
            <a:r>
              <a:rPr lang="en-US" sz="10999">
                <a:solidFill>
                  <a:srgbClr val="623131"/>
                </a:solidFill>
                <a:latin typeface="Carelia"/>
                <a:ea typeface="Carelia"/>
                <a:cs typeface="Carelia"/>
                <a:sym typeface="Carelia"/>
              </a:rPr>
              <a:t>¡GRACIAS!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272115" y="0"/>
            <a:ext cx="40832231" cy="10287000"/>
            <a:chOff x="0" y="0"/>
            <a:chExt cx="54442974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47658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6295316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22455" y="1028700"/>
            <a:ext cx="17231467" cy="8229600"/>
          </a:xfrm>
          <a:custGeom>
            <a:avLst/>
            <a:gdLst/>
            <a:ahLst/>
            <a:cxnLst/>
            <a:rect r="r" b="b" t="t" l="l"/>
            <a:pathLst>
              <a:path h="8229600" w="17231467">
                <a:moveTo>
                  <a:pt x="0" y="0"/>
                </a:moveTo>
                <a:lnTo>
                  <a:pt x="17231467" y="0"/>
                </a:lnTo>
                <a:lnTo>
                  <a:pt x="1723146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2411" r="0" b="-2241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56660" y="1284755"/>
            <a:ext cx="11769967" cy="1401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623131"/>
                </a:solidFill>
                <a:latin typeface="Carelia"/>
                <a:ea typeface="Carelia"/>
                <a:cs typeface="Carelia"/>
                <a:sym typeface="Carelia"/>
              </a:rPr>
              <a:t>CONTEXTO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3547" y="2973402"/>
            <a:ext cx="15920906" cy="7087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2514">
                <a:solidFill>
                  <a:srgbClr val="350B0B"/>
                </a:solidFill>
                <a:latin typeface="Poppins"/>
                <a:ea typeface="Poppins"/>
                <a:cs typeface="Poppins"/>
                <a:sym typeface="Poppins"/>
              </a:rPr>
              <a:t>Marco en Laboratorio Etnográfico IV, enfoque en historia local y Patrimonio</a:t>
            </a:r>
          </a:p>
          <a:p>
            <a:pPr algn="ctr">
              <a:lnSpc>
                <a:spcPts val="3520"/>
              </a:lnSpc>
            </a:pPr>
            <a:r>
              <a:rPr lang="en-US" sz="2514" b="true">
                <a:solidFill>
                  <a:srgbClr val="350B0B"/>
                </a:solidFill>
                <a:latin typeface="Poppins Bold"/>
                <a:ea typeface="Poppins Bold"/>
                <a:cs typeface="Poppins Bold"/>
                <a:sym typeface="Poppins Bold"/>
              </a:rPr>
              <a:t>Pregunta de investigación </a:t>
            </a:r>
          </a:p>
          <a:p>
            <a:pPr algn="ctr">
              <a:lnSpc>
                <a:spcPts val="3520"/>
              </a:lnSpc>
            </a:pPr>
            <a:r>
              <a:rPr lang="en-US" sz="2514">
                <a:solidFill>
                  <a:srgbClr val="350B0B"/>
                </a:solidFill>
                <a:latin typeface="Poppins"/>
                <a:ea typeface="Poppins"/>
                <a:cs typeface="Poppins"/>
                <a:sym typeface="Poppins"/>
              </a:rPr>
              <a:t>¿De qué manera las dinámicas de los actores vinculados al Teatro Huemul en el Barrio Franklin interactúan con sus respectivas disputas de identidad barrial y patrimonio local?</a:t>
            </a:r>
          </a:p>
          <a:p>
            <a:pPr algn="ctr">
              <a:lnSpc>
                <a:spcPts val="3520"/>
              </a:lnSpc>
            </a:pPr>
            <a:r>
              <a:rPr lang="en-US" sz="2514" b="true">
                <a:solidFill>
                  <a:srgbClr val="350B0B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 general</a:t>
            </a:r>
            <a:r>
              <a:rPr lang="en-US" sz="2514">
                <a:solidFill>
                  <a:srgbClr val="350B0B"/>
                </a:solidFill>
                <a:latin typeface="Poppins"/>
                <a:ea typeface="Poppins"/>
                <a:cs typeface="Poppins"/>
                <a:sym typeface="Poppins"/>
              </a:rPr>
              <a:t>: Analizar las dinámicas de los actores vinculados al Teatro Huemul en el Barrio Franklin, considerando sus respectivas disputas de identidad barrial y patrimonio local. </a:t>
            </a:r>
          </a:p>
          <a:p>
            <a:pPr algn="ctr">
              <a:lnSpc>
                <a:spcPts val="3520"/>
              </a:lnSpc>
            </a:pPr>
            <a:r>
              <a:rPr lang="en-US" sz="2514" b="true">
                <a:solidFill>
                  <a:srgbClr val="350B0B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Objetivos específicos</a:t>
            </a:r>
            <a:r>
              <a:rPr lang="en-US" sz="2514">
                <a:solidFill>
                  <a:srgbClr val="350B0B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ctr" marL="542938" indent="-271469" lvl="1">
              <a:lnSpc>
                <a:spcPts val="3520"/>
              </a:lnSpc>
              <a:buAutoNum type="arabicPeriod" startAt="1"/>
            </a:pPr>
            <a:r>
              <a:rPr lang="en-US" sz="2514">
                <a:solidFill>
                  <a:srgbClr val="350B0B"/>
                </a:solidFill>
                <a:latin typeface="Poppins"/>
                <a:ea typeface="Poppins"/>
                <a:cs typeface="Poppins"/>
                <a:sym typeface="Poppins"/>
              </a:rPr>
              <a:t>Describir el contexto histórico, social y cultural del Teatro Huemul dentro del barrio Franklin. </a:t>
            </a:r>
          </a:p>
          <a:p>
            <a:pPr algn="ctr" marL="542938" indent="-271469" lvl="1">
              <a:lnSpc>
                <a:spcPts val="3520"/>
              </a:lnSpc>
              <a:buAutoNum type="arabicPeriod" startAt="1"/>
            </a:pPr>
            <a:r>
              <a:rPr lang="en-US" sz="2514">
                <a:solidFill>
                  <a:srgbClr val="350B0B"/>
                </a:solidFill>
                <a:latin typeface="Poppins"/>
                <a:ea typeface="Poppins"/>
                <a:cs typeface="Poppins"/>
                <a:sym typeface="Poppins"/>
              </a:rPr>
              <a:t>Identificar los sentidos y significados que los actores vinculados del barrio asignan al Teatro Huemul en relación con su identidad barrial y patrimonio.</a:t>
            </a:r>
          </a:p>
          <a:p>
            <a:pPr algn="ctr" marL="542938" indent="-271469" lvl="1">
              <a:lnSpc>
                <a:spcPts val="3520"/>
              </a:lnSpc>
              <a:buAutoNum type="arabicPeriod" startAt="1"/>
            </a:pPr>
            <a:r>
              <a:rPr lang="en-US" sz="2514">
                <a:solidFill>
                  <a:srgbClr val="350B0B"/>
                </a:solidFill>
                <a:latin typeface="Poppins"/>
                <a:ea typeface="Poppins"/>
                <a:cs typeface="Poppins"/>
                <a:sym typeface="Poppins"/>
              </a:rPr>
              <a:t>Conocer los principales elementos en disputa y las tensiones que enfrenta el Teatro Huemul y como este se transforma en un espacio vivido - concebido para los actores vinculados </a:t>
            </a:r>
          </a:p>
          <a:p>
            <a:pPr algn="ctr">
              <a:lnSpc>
                <a:spcPts val="3520"/>
              </a:lnSpc>
            </a:pPr>
          </a:p>
          <a:p>
            <a:pPr algn="ctr">
              <a:lnSpc>
                <a:spcPts val="3520"/>
              </a:lnSpc>
              <a:spcBef>
                <a:spcPct val="0"/>
              </a:spcBef>
            </a:pPr>
          </a:p>
          <a:p>
            <a:pPr algn="ctr">
              <a:lnSpc>
                <a:spcPts val="3520"/>
              </a:lnSpc>
              <a:spcBef>
                <a:spcPct val="0"/>
              </a:spcBef>
            </a:pPr>
          </a:p>
          <a:p>
            <a:pPr algn="ctr">
              <a:lnSpc>
                <a:spcPts val="35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272115" y="0"/>
            <a:ext cx="40832231" cy="10287000"/>
            <a:chOff x="0" y="0"/>
            <a:chExt cx="54442974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47658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6295316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206" r="0" b="-1820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67914" y="2354997"/>
            <a:ext cx="8891842" cy="6903303"/>
          </a:xfrm>
          <a:custGeom>
            <a:avLst/>
            <a:gdLst/>
            <a:ahLst/>
            <a:cxnLst/>
            <a:rect r="r" b="b" t="t" l="l"/>
            <a:pathLst>
              <a:path h="6903303" w="8891842">
                <a:moveTo>
                  <a:pt x="0" y="0"/>
                </a:moveTo>
                <a:lnTo>
                  <a:pt x="8891842" y="0"/>
                </a:lnTo>
                <a:lnTo>
                  <a:pt x="8891842" y="6903303"/>
                </a:lnTo>
                <a:lnTo>
                  <a:pt x="0" y="69033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87898" y="4735830"/>
            <a:ext cx="4037075" cy="70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350B0B"/>
                </a:solidFill>
                <a:latin typeface="Poppins"/>
                <a:ea typeface="Poppins"/>
                <a:cs typeface="Poppins"/>
                <a:sym typeface="Poppins"/>
              </a:rPr>
              <a:t>Prompt utilizado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59016" y="876300"/>
            <a:ext cx="11769967" cy="1401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623131"/>
                </a:solidFill>
                <a:latin typeface="Carelia"/>
                <a:ea typeface="Carelia"/>
                <a:cs typeface="Carelia"/>
                <a:sym typeface="Carelia"/>
              </a:rPr>
              <a:t>MARCO TEÓRICO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272115" y="0"/>
            <a:ext cx="40832231" cy="10287000"/>
            <a:chOff x="0" y="0"/>
            <a:chExt cx="54442974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47658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6295316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2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50304" y="1028700"/>
            <a:ext cx="17043074" cy="8229600"/>
          </a:xfrm>
          <a:custGeom>
            <a:avLst/>
            <a:gdLst/>
            <a:ahLst/>
            <a:cxnLst/>
            <a:rect r="r" b="b" t="t" l="l"/>
            <a:pathLst>
              <a:path h="8229600" w="17043074">
                <a:moveTo>
                  <a:pt x="0" y="0"/>
                </a:moveTo>
                <a:lnTo>
                  <a:pt x="17043074" y="0"/>
                </a:lnTo>
                <a:lnTo>
                  <a:pt x="170430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4159" r="-3545" b="-2415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42739" y="1829043"/>
            <a:ext cx="13818180" cy="714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6"/>
              </a:lnSpc>
            </a:pPr>
            <a:r>
              <a:rPr lang="en-US" sz="1647" b="true">
                <a:solidFill>
                  <a:srgbClr val="350B0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CHATGPT</a:t>
            </a:r>
          </a:p>
          <a:p>
            <a:pPr algn="l">
              <a:lnSpc>
                <a:spcPts val="2306"/>
              </a:lnSpc>
            </a:pPr>
            <a:r>
              <a:rPr lang="en-US" sz="1647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1. Teoría del Sentido de Pertenencia</a:t>
            </a:r>
          </a:p>
          <a:p>
            <a:pPr algn="l">
              <a:lnSpc>
                <a:spcPts val="2306"/>
              </a:lnSpc>
            </a:pPr>
            <a:r>
              <a:rPr lang="en-US" sz="1647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El sentido de pertenencia se refiere a la conexión emocional que los individuos sienten con un lugar, grupo o comunidad. Esta teoría puede abordar cómo los habitantes del Barrio Franklin y los actores vinculados al Teatro Huemul se sienten parte de su comunidad, cómo construyen su identidad colectiva y cómo esta identidad influye en su relación con el patrimonio local.</a:t>
            </a:r>
          </a:p>
          <a:p>
            <a:pPr algn="l">
              <a:lnSpc>
                <a:spcPts val="2306"/>
              </a:lnSpc>
            </a:pPr>
            <a:r>
              <a:rPr lang="en-US" sz="1647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Durkheim (1893): El sociólogo clásico Émile Durkheim subrayó cómo los lazos sociales y la cohesión entre los miembros de una sociedad son esenciales para el sentido de pertenencia. Para Durkheim, las instituciones y las prácticas sociales refuerzan la solidaridad y la identidad colectiva, lo que es relevante para entender cómo las disputas por el patrimonio local pueden estar vinculadas a tensiones sobre la identidad barrial en el contexto del Teatro Huemul.</a:t>
            </a:r>
          </a:p>
          <a:p>
            <a:pPr algn="l">
              <a:lnSpc>
                <a:spcPts val="2306"/>
              </a:lnSpc>
            </a:pPr>
            <a:r>
              <a:rPr lang="en-US" sz="1647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Tönnies (1887): En su distinción entre Gemeinschaft (comunidad) y Gesellschaft (sociedad), Tönnies reflexiona sobre cómo los lazos comunitarios en Gemeinschaft crean un sentido de pertenencia más cercano y emocional, lo que puede ser útil para entender cómo los actores del barrio y el teatro se relacionan con el lugar y cómo perciben las transformaciones sociales que ocurren en el Barrio Franklin.</a:t>
            </a:r>
          </a:p>
          <a:p>
            <a:pPr algn="l">
              <a:lnSpc>
                <a:spcPts val="2306"/>
              </a:lnSpc>
            </a:pPr>
            <a:r>
              <a:rPr lang="en-US" sz="1647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2. Teoría de la Cohesión Social</a:t>
            </a:r>
          </a:p>
          <a:p>
            <a:pPr algn="l">
              <a:lnSpc>
                <a:spcPts val="2306"/>
              </a:lnSpc>
            </a:pPr>
            <a:r>
              <a:rPr lang="en-US" sz="1647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La cohesión social es un concepto que describe los mecanismos que mantienen unida a una comunidad, promoviendo la integración y la participación. En el contexto de disputas barriales por el patrimonio, las diferentes formas de cohesión o falta de esta pueden influir en cómo los actores se posicionan respecto a la preservación o transformación del Teatro Huemul.</a:t>
            </a:r>
          </a:p>
          <a:p>
            <a:pPr algn="l">
              <a:lnSpc>
                <a:spcPts val="2306"/>
              </a:lnSpc>
            </a:pPr>
            <a:r>
              <a:rPr lang="en-US" sz="1647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Bourdieu (1986): Bourdieu, en su teoría del capital social, sugiere que las relaciones sociales y la participación activa en redes de interacción son fundamentales para la cohesión social. El capital social puede verse en la manera en que los habitantes del barrio y los actores del teatro movilizan recursos para la defensa del patrimonio, enfrentando tensiones entre la memoria histórica y las dinámicas de transformación urbana.</a:t>
            </a:r>
          </a:p>
          <a:p>
            <a:pPr algn="l">
              <a:lnSpc>
                <a:spcPts val="2306"/>
              </a:lnSpc>
            </a:pPr>
            <a:r>
              <a:rPr lang="en-US" sz="1647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Putnam (2000): Robert Putnam se centró en el impacto de la participación en actividades comunitarias en la cohesión social. Su concepto de "capital social" resalta cómo los lazos interpersonales, la confianza y la participación cívica son claves para la cohesión social. Esto puede aplicarse a cómo los actores del Teatro Huemul y los residentes del Barrio Franklin se organizan para influir en las políticas sobre el patrimonio y su sentido de pertenencia al barrio.</a:t>
            </a:r>
          </a:p>
          <a:p>
            <a:pPr algn="l">
              <a:lnSpc>
                <a:spcPts val="230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7841" y="942975"/>
            <a:ext cx="18288000" cy="73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6"/>
              </a:lnSpc>
            </a:pPr>
            <a:r>
              <a:rPr lang="en-US" sz="4304">
                <a:solidFill>
                  <a:srgbClr val="623131"/>
                </a:solidFill>
                <a:latin typeface="Carelia"/>
                <a:ea typeface="Carelia"/>
                <a:cs typeface="Carelia"/>
                <a:sym typeface="Carelia"/>
              </a:rPr>
              <a:t>BÚSQUEDA BIBLIOGRÁFICA TRASPASADA A WORD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272115" y="0"/>
            <a:ext cx="40832231" cy="10287000"/>
            <a:chOff x="0" y="0"/>
            <a:chExt cx="54442974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47658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6295316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22455" y="1028700"/>
            <a:ext cx="17231467" cy="8229600"/>
          </a:xfrm>
          <a:custGeom>
            <a:avLst/>
            <a:gdLst/>
            <a:ahLst/>
            <a:cxnLst/>
            <a:rect r="r" b="b" t="t" l="l"/>
            <a:pathLst>
              <a:path h="8229600" w="17231467">
                <a:moveTo>
                  <a:pt x="0" y="0"/>
                </a:moveTo>
                <a:lnTo>
                  <a:pt x="17231467" y="0"/>
                </a:lnTo>
                <a:lnTo>
                  <a:pt x="1723146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2411" r="0" b="-2241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87263" y="2895510"/>
            <a:ext cx="14913473" cy="5815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4"/>
              </a:lnSpc>
            </a:pPr>
            <a:r>
              <a:rPr lang="en-US" sz="1938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3. Teoría del Patrimonio Barrial</a:t>
            </a:r>
          </a:p>
          <a:p>
            <a:pPr algn="l">
              <a:lnSpc>
                <a:spcPts val="2714"/>
              </a:lnSpc>
            </a:pPr>
            <a:r>
              <a:rPr lang="en-US" sz="1938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El concepto de patrimonio barrial es clave en la investigación, pues está relacionado con las disputas sobre qué se conserva y cómo se representa la historia y la identidad de un lugar. El patrimonio no solo tiene un valor material, sino también simbólico y emocional para los habitantes.</a:t>
            </a:r>
          </a:p>
          <a:p>
            <a:pPr algn="l">
              <a:lnSpc>
                <a:spcPts val="2714"/>
              </a:lnSpc>
            </a:pPr>
            <a:r>
              <a:rPr lang="en-US" sz="1938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Harrison (2013): En su enfoque sobre el patrimonio, Harrison subraya que este no es solo un conjunto de objetos o edificaciones, sino que está profundamente marcado por las dinámicas de poder, las disputas de identidad y la negociación social. El patrimonio local, en este caso representado por el Teatro Huemul, está en constante disputa porque diferentes actores tienen visiones distintas sobre lo que debe ser preservado y cómo este patrimonio debe ser utilizado y representado.</a:t>
            </a:r>
          </a:p>
          <a:p>
            <a:pPr algn="l">
              <a:lnSpc>
                <a:spcPts val="2714"/>
              </a:lnSpc>
            </a:pPr>
            <a:r>
              <a:rPr lang="en-US" sz="1938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Lowenthal (1985): El trabajo de David Lowenthal sobre la memoria y el patrimonio argumenta que la valoración del patrimonio está influida por los recuerdos colectivos y los procesos de construcción social de la historia. Los actores involucrados en el Teatro Huemul probablemente perciban el espacio de diferentes maneras, dependiendo de sus relaciones con la historia local y las identidades barriales en disputa.</a:t>
            </a:r>
          </a:p>
          <a:p>
            <a:pPr algn="l">
              <a:lnSpc>
                <a:spcPts val="2714"/>
              </a:lnSpc>
            </a:pPr>
            <a:r>
              <a:rPr lang="en-US" sz="1938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Smith (2006): Laurajane Smith desarrolla la teoría del patrimonio como "un campo de luchas". En su enfoque, el patrimonio no es un fenómeno neutral, sino que está atravesado por intereses políticos, económicos y sociales. Las disputas sobre el Teatro Huemul y su lugar en el patrimonio barrial son, en este sentido, parte de un proceso de negociación entre actores que buscan reivindicar su identidad barrial en el contexto de la transformación urbana y el patrimonio.</a:t>
            </a:r>
          </a:p>
          <a:p>
            <a:pPr algn="l">
              <a:lnSpc>
                <a:spcPts val="271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4188" y="1451742"/>
            <a:ext cx="18288000" cy="73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6"/>
              </a:lnSpc>
            </a:pPr>
            <a:r>
              <a:rPr lang="en-US" sz="4304">
                <a:solidFill>
                  <a:srgbClr val="623131"/>
                </a:solidFill>
                <a:latin typeface="Carelia"/>
                <a:ea typeface="Carelia"/>
                <a:cs typeface="Carelia"/>
                <a:sym typeface="Carelia"/>
              </a:rPr>
              <a:t>BÚSQUEDA BIBLIOGRÁFICA TRASPASADA A WORD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272115" y="0"/>
            <a:ext cx="40832231" cy="10287000"/>
            <a:chOff x="0" y="0"/>
            <a:chExt cx="54442974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47658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6295316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22455" y="637345"/>
            <a:ext cx="17231467" cy="9291850"/>
          </a:xfrm>
          <a:custGeom>
            <a:avLst/>
            <a:gdLst/>
            <a:ahLst/>
            <a:cxnLst/>
            <a:rect r="r" b="b" t="t" l="l"/>
            <a:pathLst>
              <a:path h="9291850" w="17231467">
                <a:moveTo>
                  <a:pt x="0" y="0"/>
                </a:moveTo>
                <a:lnTo>
                  <a:pt x="17231467" y="0"/>
                </a:lnTo>
                <a:lnTo>
                  <a:pt x="17231467" y="9291850"/>
                </a:lnTo>
                <a:lnTo>
                  <a:pt x="0" y="9291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638" r="0" b="-1262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81344" y="1966143"/>
            <a:ext cx="13925312" cy="7909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6"/>
              </a:lnSpc>
            </a:pPr>
            <a:r>
              <a:rPr lang="en-US" sz="1725" b="true">
                <a:solidFill>
                  <a:srgbClr val="350B0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CLAUDE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Teoría del conflicto y la cohesión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Autores principales: Lewis Coser (1956), Chantal Mouffe (2000)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Conceptos clave: Conflicto integrador, antagonismo vs agonismo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Coser en "Las funciones del conflicto social" (1956) argumenta que el conflicto puede fortalecer la cohesión social al clarificar normas grupales y reforzar identidades.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Mouffe en "La paradoja democrática" (2000) propone transformar antagonismos en "agonismos" (conflictos entre adversarios, no enemigos) para fortalecer tejido social.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 Teorías sobre patrimonio barrial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Teoría del patrimonio como construcción social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Autores principales: Llorenç Prats (1997), Néstor García Canclini (1999), Laurajane Smith (2006)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Conceptos clave: Activación patrimonial, usos sociales del patrimonio, discurso patrimonial autorizado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Prats en "Antropología y patrimonio" (1997) define el patrimonio como una construcción social basada en procesos de selección y legitimación.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García Canclini en "Los usos sociales del patrimonio cultural" (1999) analiza el patrimonio como espacio de disputa simbólica entre distintos actores sociales.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Smith en "Uses of Heritage" (2006) introduce el concepto de "discurso patrimonial autorizado" que privilegia ciertos valores y excluye otros.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Intersecciones teóricas relevantes para tu investigación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Patrimonio como factor de cohesión y conflicto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Autores principales: Almudena Hernando (2002), Manuel Delgado (2006)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La patrimonialización puede simultáneamente generar cohesión entre ciertos grupos y conflicto con otros, como señala Delgado en "La ciudad mentirosa" (2006).</a:t>
            </a:r>
          </a:p>
          <a:p>
            <a:pPr algn="l">
              <a:lnSpc>
                <a:spcPts val="2416"/>
              </a:lnSpc>
            </a:pPr>
            <a:r>
              <a:rPr lang="en-US" sz="1725">
                <a:solidFill>
                  <a:srgbClr val="350B0B"/>
                </a:solidFill>
                <a:latin typeface="Open Sans"/>
                <a:ea typeface="Open Sans"/>
                <a:cs typeface="Open Sans"/>
                <a:sym typeface="Open Sans"/>
              </a:rPr>
              <a:t>Hernando en "Arqueología de la identidad" (2002) analiza cómo las identidades colectivas se construyen a través de referentes materiales compartidos.</a:t>
            </a:r>
          </a:p>
          <a:p>
            <a:pPr algn="l">
              <a:lnSpc>
                <a:spcPts val="241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4188" y="942975"/>
            <a:ext cx="18288000" cy="73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6"/>
              </a:lnSpc>
            </a:pPr>
            <a:r>
              <a:rPr lang="en-US" sz="4304">
                <a:solidFill>
                  <a:srgbClr val="623131"/>
                </a:solidFill>
                <a:latin typeface="Carelia"/>
                <a:ea typeface="Carelia"/>
                <a:cs typeface="Carelia"/>
                <a:sym typeface="Carelia"/>
              </a:rPr>
              <a:t>BÚSQUEDA BIBLIOGRÁFICA TRASPASADA A WORD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272115" y="0"/>
            <a:ext cx="40832231" cy="10287000"/>
            <a:chOff x="0" y="0"/>
            <a:chExt cx="54442974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47658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6295316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22455" y="1028700"/>
            <a:ext cx="17231467" cy="8229600"/>
          </a:xfrm>
          <a:custGeom>
            <a:avLst/>
            <a:gdLst/>
            <a:ahLst/>
            <a:cxnLst/>
            <a:rect r="r" b="b" t="t" l="l"/>
            <a:pathLst>
              <a:path h="8229600" w="17231467">
                <a:moveTo>
                  <a:pt x="0" y="0"/>
                </a:moveTo>
                <a:lnTo>
                  <a:pt x="17231467" y="0"/>
                </a:lnTo>
                <a:lnTo>
                  <a:pt x="1723146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2411" r="0" b="-2241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625985">
            <a:off x="179133" y="1086301"/>
            <a:ext cx="3378995" cy="1600799"/>
          </a:xfrm>
          <a:custGeom>
            <a:avLst/>
            <a:gdLst/>
            <a:ahLst/>
            <a:cxnLst/>
            <a:rect r="r" b="b" t="t" l="l"/>
            <a:pathLst>
              <a:path h="1600799" w="3378995">
                <a:moveTo>
                  <a:pt x="0" y="0"/>
                </a:moveTo>
                <a:lnTo>
                  <a:pt x="3378995" y="0"/>
                </a:lnTo>
                <a:lnTo>
                  <a:pt x="3378995" y="1600799"/>
                </a:lnTo>
                <a:lnTo>
                  <a:pt x="0" y="16007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5118" y="2062996"/>
            <a:ext cx="17797765" cy="6606856"/>
          </a:xfrm>
          <a:custGeom>
            <a:avLst/>
            <a:gdLst/>
            <a:ahLst/>
            <a:cxnLst/>
            <a:rect r="r" b="b" t="t" l="l"/>
            <a:pathLst>
              <a:path h="6606856" w="17797765">
                <a:moveTo>
                  <a:pt x="0" y="0"/>
                </a:moveTo>
                <a:lnTo>
                  <a:pt x="17797764" y="0"/>
                </a:lnTo>
                <a:lnTo>
                  <a:pt x="17797764" y="6606856"/>
                </a:lnTo>
                <a:lnTo>
                  <a:pt x="0" y="66068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06376" y="1006702"/>
            <a:ext cx="13463624" cy="879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6"/>
              </a:lnSpc>
            </a:pPr>
            <a:r>
              <a:rPr lang="en-US" sz="5104">
                <a:solidFill>
                  <a:srgbClr val="623131"/>
                </a:solidFill>
                <a:latin typeface="Carelia"/>
                <a:ea typeface="Carelia"/>
                <a:cs typeface="Carelia"/>
                <a:sym typeface="Carelia"/>
              </a:rPr>
              <a:t>TABLA COMPARATIVA DE EXCEL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272115" y="0"/>
            <a:ext cx="40832231" cy="10287000"/>
            <a:chOff x="0" y="0"/>
            <a:chExt cx="54442974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47658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6295316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22455" y="1028700"/>
            <a:ext cx="17231467" cy="8229600"/>
          </a:xfrm>
          <a:custGeom>
            <a:avLst/>
            <a:gdLst/>
            <a:ahLst/>
            <a:cxnLst/>
            <a:rect r="r" b="b" t="t" l="l"/>
            <a:pathLst>
              <a:path h="8229600" w="17231467">
                <a:moveTo>
                  <a:pt x="0" y="0"/>
                </a:moveTo>
                <a:lnTo>
                  <a:pt x="17231467" y="0"/>
                </a:lnTo>
                <a:lnTo>
                  <a:pt x="1723146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2411" r="0" b="-2241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89048" y="403481"/>
            <a:ext cx="6320025" cy="9480038"/>
          </a:xfrm>
          <a:custGeom>
            <a:avLst/>
            <a:gdLst/>
            <a:ahLst/>
            <a:cxnLst/>
            <a:rect r="r" b="b" t="t" l="l"/>
            <a:pathLst>
              <a:path h="9480038" w="6320025">
                <a:moveTo>
                  <a:pt x="0" y="0"/>
                </a:moveTo>
                <a:lnTo>
                  <a:pt x="6320025" y="0"/>
                </a:lnTo>
                <a:lnTo>
                  <a:pt x="6320025" y="9480038"/>
                </a:lnTo>
                <a:lnTo>
                  <a:pt x="0" y="94800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08786" y="3746238"/>
            <a:ext cx="7034215" cy="2689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6"/>
              </a:lnSpc>
            </a:pPr>
            <a:r>
              <a:rPr lang="en-US" sz="5104">
                <a:solidFill>
                  <a:srgbClr val="623131"/>
                </a:solidFill>
                <a:latin typeface="Carelia"/>
                <a:ea typeface="Carelia"/>
                <a:cs typeface="Carelia"/>
                <a:sym typeface="Carelia"/>
              </a:rPr>
              <a:t>MAPA CONCEPTUAL DE AUTORES EN CHATGPT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272115" y="0"/>
            <a:ext cx="40832231" cy="10287000"/>
            <a:chOff x="0" y="0"/>
            <a:chExt cx="54442974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47658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6295316" y="0"/>
              <a:ext cx="1814765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147658">
                  <a:moveTo>
                    <a:pt x="0" y="0"/>
                  </a:moveTo>
                  <a:lnTo>
                    <a:pt x="18147658" y="0"/>
                  </a:lnTo>
                  <a:lnTo>
                    <a:pt x="1814765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22455" y="123825"/>
            <a:ext cx="17231467" cy="9134475"/>
          </a:xfrm>
          <a:custGeom>
            <a:avLst/>
            <a:gdLst/>
            <a:ahLst/>
            <a:cxnLst/>
            <a:rect r="r" b="b" t="t" l="l"/>
            <a:pathLst>
              <a:path h="9134475" w="17231467">
                <a:moveTo>
                  <a:pt x="0" y="0"/>
                </a:moveTo>
                <a:lnTo>
                  <a:pt x="17231467" y="0"/>
                </a:lnTo>
                <a:lnTo>
                  <a:pt x="17231467" y="9134475"/>
                </a:lnTo>
                <a:lnTo>
                  <a:pt x="0" y="91344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285" r="0" b="-2019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2377" y="1517529"/>
            <a:ext cx="15691623" cy="8408688"/>
          </a:xfrm>
          <a:custGeom>
            <a:avLst/>
            <a:gdLst/>
            <a:ahLst/>
            <a:cxnLst/>
            <a:rect r="r" b="b" t="t" l="l"/>
            <a:pathLst>
              <a:path h="8408688" w="15691623">
                <a:moveTo>
                  <a:pt x="0" y="0"/>
                </a:moveTo>
                <a:lnTo>
                  <a:pt x="15691623" y="0"/>
                </a:lnTo>
                <a:lnTo>
                  <a:pt x="15691623" y="8408688"/>
                </a:lnTo>
                <a:lnTo>
                  <a:pt x="0" y="84086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2591569" y="689984"/>
            <a:ext cx="23471139" cy="620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6"/>
              </a:lnSpc>
            </a:pPr>
            <a:r>
              <a:rPr lang="en-US" sz="3704">
                <a:solidFill>
                  <a:srgbClr val="623131"/>
                </a:solidFill>
                <a:latin typeface="Carelia"/>
                <a:ea typeface="Carelia"/>
                <a:cs typeface="Carelia"/>
                <a:sym typeface="Carelia"/>
              </a:rPr>
              <a:t>ESTADO DEL ARTE: INDAGACIÓN BIBLIOGRÁFICA UNIDA A ZOTERO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DAGm4dBoLaI</dc:identifier>
  <dcterms:modified xsi:type="dcterms:W3CDTF">2011-08-01T06:04:30Z</dcterms:modified>
  <cp:revision>1</cp:revision>
  <dc:title>OFC trucos del oficio</dc:title>
</cp:coreProperties>
</file>